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6" r:id="rId3"/>
    <p:sldId id="260" r:id="rId4"/>
    <p:sldId id="259" r:id="rId5"/>
    <p:sldId id="268" r:id="rId6"/>
    <p:sldId id="257" r:id="rId7"/>
    <p:sldId id="264" r:id="rId8"/>
    <p:sldId id="266" r:id="rId9"/>
  </p:sldIdLst>
  <p:sldSz cx="16256000" cy="12192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3" autoAdjust="0"/>
    <p:restoredTop sz="94641" autoAdjust="0"/>
  </p:normalViewPr>
  <p:slideViewPr>
    <p:cSldViewPr snapToGrid="0">
      <p:cViewPr varScale="1">
        <p:scale>
          <a:sx n="39" d="100"/>
          <a:sy n="39" d="100"/>
        </p:scale>
        <p:origin x="2045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995312"/>
            <a:ext cx="13817600" cy="4244622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6403623"/>
            <a:ext cx="12192000" cy="2943577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27/03/2026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26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27/03/2026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89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1" y="649111"/>
            <a:ext cx="3505200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1" y="649111"/>
            <a:ext cx="10312400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27/03/2026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39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27/03/2026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02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4" y="3039537"/>
            <a:ext cx="14020800" cy="5071532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4" y="8159048"/>
            <a:ext cx="14020800" cy="2666999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/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27/03/2026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02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3245556"/>
            <a:ext cx="690880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3245556"/>
            <a:ext cx="690880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27/03/2026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60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649114"/>
            <a:ext cx="14020800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9" y="2988734"/>
            <a:ext cx="6877049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9" y="4453467"/>
            <a:ext cx="6877049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1" y="2988734"/>
            <a:ext cx="6910917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1" y="4453467"/>
            <a:ext cx="6910917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27/03/2026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70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27/03/2026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10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27/03/2026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95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755425"/>
            <a:ext cx="8229600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27/03/2026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337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755425"/>
            <a:ext cx="8229600" cy="8664222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27/03/2026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275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649114"/>
            <a:ext cx="1402080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3245556"/>
            <a:ext cx="1402080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16084-974F-44DD-9813-3A28F3B33D36}" type="datetimeFigureOut">
              <a:rPr lang="en-GB" smtClean="0"/>
              <a:t>27/03/2026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11300181"/>
            <a:ext cx="5486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8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625620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05" indent="-406405" algn="l" defTabSz="1625620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02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83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eagles.org.uk/" TargetMode="External"/><Relationship Id="rId13" Type="http://schemas.openxmlformats.org/officeDocument/2006/relationships/image" Target="../media/image5.png"/><Relationship Id="rId3" Type="http://schemas.openxmlformats.org/officeDocument/2006/relationships/hyperlink" Target="mailto:admin@mypath2wellness.com" TargetMode="External"/><Relationship Id="rId7" Type="http://schemas.openxmlformats.org/officeDocument/2006/relationships/hyperlink" Target="https://www.brentwoodrunningclub.co.uk/" TargetMode="External"/><Relationship Id="rId12" Type="http://schemas.openxmlformats.org/officeDocument/2006/relationships/image" Target="../media/image4.png"/><Relationship Id="rId2" Type="http://schemas.openxmlformats.org/officeDocument/2006/relationships/hyperlink" Target="mailto:lisa.Armstrong@moveitorloseit.co.uk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5kyourway.org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www.brentwood.gov.uk/walking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s://thurrockandbrentwoodmind.org.uk/" TargetMode="External"/><Relationship Id="rId9" Type="http://schemas.openxmlformats.org/officeDocument/2006/relationships/hyperlink" Target="https://trisportessex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huttonparish.com" TargetMode="External"/><Relationship Id="rId2" Type="http://schemas.openxmlformats.org/officeDocument/2006/relationships/hyperlink" Target="https://parkrun.org.uk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1.png"/><Relationship Id="rId4" Type="http://schemas.openxmlformats.org/officeDocument/2006/relationships/hyperlink" Target="https://www.rbf.org.uk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u3asites.org.uk/shenfield" TargetMode="External"/><Relationship Id="rId3" Type="http://schemas.openxmlformats.org/officeDocument/2006/relationships/hyperlink" Target="https://www.kazenkai.com/" TargetMode="External"/><Relationship Id="rId7" Type="http://schemas.openxmlformats.org/officeDocument/2006/relationships/hyperlink" Target="https://alexanderhost.org.uk/" TargetMode="External"/><Relationship Id="rId2" Type="http://schemas.openxmlformats.org/officeDocument/2006/relationships/hyperlink" Target="https://www.strollercise.co.uk/strollercisebrentwood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uttonu3a.org.uk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www.zumba.com/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huttoncommunitycentre.com/" TargetMode="Externa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gill.bauer@btinternet.com" TargetMode="External"/><Relationship Id="rId2" Type="http://schemas.openxmlformats.org/officeDocument/2006/relationships/hyperlink" Target="mailto:cezara.bokwa@yahoo.co.u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1.png"/><Relationship Id="rId4" Type="http://schemas.openxmlformats.org/officeDocument/2006/relationships/hyperlink" Target="mailto:LesleyBfit@mail.com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asissouthessex.org.uk/activities/billericay/" TargetMode="External"/><Relationship Id="rId13" Type="http://schemas.openxmlformats.org/officeDocument/2006/relationships/hyperlink" Target="https://gtdanessyfc.co.uk/" TargetMode="External"/><Relationship Id="rId3" Type="http://schemas.openxmlformats.org/officeDocument/2006/relationships/hyperlink" Target="https://www.snapcharity.org/" TargetMode="External"/><Relationship Id="rId7" Type="http://schemas.openxmlformats.org/officeDocument/2006/relationships/hyperlink" Target="https://everyoneactive.com/" TargetMode="External"/><Relationship Id="rId12" Type="http://schemas.openxmlformats.org/officeDocument/2006/relationships/hyperlink" Target="https://www.trailnet.org.uk/inclusive-cycling.html" TargetMode="External"/><Relationship Id="rId2" Type="http://schemas.openxmlformats.org/officeDocument/2006/relationships/hyperlink" Target="http://www.activeessex.org/find-your-active/-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inktr.ee/www.brentwoodrlfc.co.uk" TargetMode="External"/><Relationship Id="rId11" Type="http://schemas.openxmlformats.org/officeDocument/2006/relationships/hyperlink" Target="https://www.activeessex.org/" TargetMode="External"/><Relationship Id="rId5" Type="http://schemas.openxmlformats.org/officeDocument/2006/relationships/hyperlink" Target="https://autisticfc.com/" TargetMode="External"/><Relationship Id="rId15" Type="http://schemas.openxmlformats.org/officeDocument/2006/relationships/image" Target="../media/image10.tif"/><Relationship Id="rId10" Type="http://schemas.openxmlformats.org/officeDocument/2006/relationships/hyperlink" Target="https://wheelpower.org.uk/" TargetMode="External"/><Relationship Id="rId4" Type="http://schemas.openxmlformats.org/officeDocument/2006/relationships/hyperlink" Target="https://thurrockandbrentwoodmind.org.uk/" TargetMode="External"/><Relationship Id="rId9" Type="http://schemas.openxmlformats.org/officeDocument/2006/relationships/hyperlink" Target="https://www.sportforconfidence.com/" TargetMode="External"/><Relationship Id="rId1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fcc.org.uk/" TargetMode="External"/><Relationship Id="rId3" Type="http://schemas.openxmlformats.org/officeDocument/2006/relationships/hyperlink" Target="https://www.better.org.uk/" TargetMode="External"/><Relationship Id="rId7" Type="http://schemas.openxmlformats.org/officeDocument/2006/relationships/hyperlink" Target="mailto:info@knightswaycentre.co.uk" TargetMode="External"/><Relationship Id="rId12" Type="http://schemas.openxmlformats.org/officeDocument/2006/relationships/image" Target="../media/image11.jpg"/><Relationship Id="rId2" Type="http://schemas.openxmlformats.org/officeDocument/2006/relationships/hyperlink" Target="https://www.everyoneactive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knightswaycentre.co.uk/" TargetMode="External"/><Relationship Id="rId11" Type="http://schemas.openxmlformats.org/officeDocument/2006/relationships/image" Target="../media/image1.png"/><Relationship Id="rId5" Type="http://schemas.openxmlformats.org/officeDocument/2006/relationships/hyperlink" Target="https://www.huttoncommunitycentre.com/" TargetMode="External"/><Relationship Id="rId10" Type="http://schemas.openxmlformats.org/officeDocument/2006/relationships/hyperlink" Target="https://www.brentwood.gov.uk/" TargetMode="External"/><Relationship Id="rId4" Type="http://schemas.openxmlformats.org/officeDocument/2006/relationships/hyperlink" Target="https://m.facebook.com/barbellgirls.com" TargetMode="External"/><Relationship Id="rId9" Type="http://schemas.openxmlformats.org/officeDocument/2006/relationships/hyperlink" Target="https://placesleisure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iveessex.org/activity-finder/" TargetMode="External"/><Relationship Id="rId2" Type="http://schemas.openxmlformats.org/officeDocument/2006/relationships/hyperlink" Target="https://www.facebook.com/FindYourActiveBrentwood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E60ADE-C771-3AEA-5CAC-09CB26570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8179" y="2338748"/>
            <a:ext cx="239776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05ACB3E-5C5D-3905-51A1-971CE5604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454" y="2170387"/>
            <a:ext cx="9396248" cy="93962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E6F9E6-82DB-0EAB-3295-56D52CF6DDB8}"/>
              </a:ext>
            </a:extLst>
          </p:cNvPr>
          <p:cNvSpPr txBox="1"/>
          <p:nvPr/>
        </p:nvSpPr>
        <p:spPr>
          <a:xfrm>
            <a:off x="1143020" y="887990"/>
            <a:ext cx="12194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Free and low cost activities in Brentwood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1635B8-E7DF-3361-D6A8-D8DD819501F0}"/>
              </a:ext>
            </a:extLst>
          </p:cNvPr>
          <p:cNvSpPr txBox="1"/>
          <p:nvPr/>
        </p:nvSpPr>
        <p:spPr>
          <a:xfrm>
            <a:off x="12628179" y="10957034"/>
            <a:ext cx="3310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January 2026</a:t>
            </a:r>
          </a:p>
        </p:txBody>
      </p:sp>
    </p:spTree>
    <p:extLst>
      <p:ext uri="{BB962C8B-B14F-4D97-AF65-F5344CB8AC3E}">
        <p14:creationId xmlns:p14="http://schemas.microsoft.com/office/powerpoint/2010/main" val="83183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F59092-2C51-981F-06D8-7577B9580487}"/>
              </a:ext>
            </a:extLst>
          </p:cNvPr>
          <p:cNvSpPr txBox="1"/>
          <p:nvPr/>
        </p:nvSpPr>
        <p:spPr>
          <a:xfrm>
            <a:off x="387853" y="158256"/>
            <a:ext cx="968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Suggested FREE or Low Cost Activities - Brentwood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73C8421-32C2-C005-6230-D90B2697A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380077"/>
              </p:ext>
            </p:extLst>
          </p:nvPr>
        </p:nvGraphicFramePr>
        <p:xfrm>
          <a:off x="655983" y="772511"/>
          <a:ext cx="14888817" cy="1296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1760">
                  <a:extLst>
                    <a:ext uri="{9D8B030D-6E8A-4147-A177-3AD203B41FA5}">
                      <a16:colId xmlns:a16="http://schemas.microsoft.com/office/drawing/2014/main" val="3041883425"/>
                    </a:ext>
                  </a:extLst>
                </a:gridCol>
                <a:gridCol w="8977057">
                  <a:extLst>
                    <a:ext uri="{9D8B030D-6E8A-4147-A177-3AD203B41FA5}">
                      <a16:colId xmlns:a16="http://schemas.microsoft.com/office/drawing/2014/main" val="3436080704"/>
                    </a:ext>
                  </a:extLst>
                </a:gridCol>
              </a:tblGrid>
              <a:tr h="9804049">
                <a:tc>
                  <a:txBody>
                    <a:bodyPr/>
                    <a:lstStyle/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 OR LOW COST ACTIVITIES AND Walks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Move it or Lose It -3 courses running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Hutton Community Centre, Bentley Village Hall &amp;Maple Hall -  Classes £6.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register contact Lisa  on telephone:07764 390705 or email: 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lisa.Armstrong@moveitorloseit.co.uk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-Chair exercises fully funded Holistic Hub </a:t>
                      </a:r>
                      <a:r>
                        <a:rPr lang="en-GB" sz="2000" b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Merrymeade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House – Wednesdays 11am-12midday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-Seated exercise class  fully funded Shenfield Library – 2-2.45pm Thursdays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Therapeutic Movement for Health –Fridays 10.45-11.45am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-Funded Postnatal Wellness Baby &amp;Me Yoga – Fridays 10.45-11.45am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Contact: Connie Bedford 07393 866507 or 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admin@mypath2wellness.com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Women’s Fully Funded Self Defence classes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Running until end March Fortnightly at Long Ridings School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Andy Dennis of Meridian Kung Fu Brentwood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Telephone 07557 533143 or </a:t>
                      </a:r>
                      <a:r>
                        <a:rPr lang="en-GB" sz="2000" b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email:meridianbrentwood@gmail.com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 WALKS  </a:t>
                      </a: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Thurrock and Brentwood MIND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https://thurrockandbrentwoodmind.org.uk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Leaving from Warley MIND on Thursdays at 10am for 1 hour. </a:t>
                      </a:r>
                      <a:r>
                        <a:rPr lang="en-GB" sz="2000" b="0" dirty="0" err="1"/>
                        <a:t>i</a:t>
                      </a:r>
                      <a:r>
                        <a:rPr lang="en-GB" sz="2000" b="0" dirty="0"/>
                        <a:t> (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 Health walks 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daily from Monday to Friday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www.brentwood.gov.uk/walking</a:t>
                      </a:r>
                      <a:r>
                        <a:rPr lang="en-GB" sz="20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cycling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RUNNING AND WALKING ACTIVITIES: </a:t>
                      </a:r>
                    </a:p>
                    <a:p>
                      <a:endParaRPr lang="en-GB" sz="16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PARK RUN/ PARK WALK - Free 5k timed weekly walk or running event</a:t>
                      </a:r>
                    </a:p>
                    <a:p>
                      <a:r>
                        <a:rPr lang="en-GB" sz="16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Check the website for your local Brentwood Park Walk/Park Run EVERY SATURDAY (ADULTS)</a:t>
                      </a:r>
                    </a:p>
                    <a:p>
                      <a:r>
                        <a:rPr lang="en-GB" sz="16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South Weald Park and Junior Park Run/walk on Hutton Recreation Ground, Hutton, </a:t>
                      </a:r>
                    </a:p>
                    <a:p>
                      <a:r>
                        <a:rPr lang="en-GB" sz="16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9.00 on SUNDAYS. Need to download bar code to take part. </a:t>
                      </a:r>
                    </a:p>
                    <a:p>
                      <a:endParaRPr lang="en-GB" sz="16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local events - Billericay Chelmsford and Hockley - run a group for people living with </a:t>
                      </a:r>
                    </a:p>
                    <a:p>
                      <a:r>
                        <a:rPr lang="en-GB" sz="16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beyond Cancer at their local park run – last Saturday of every month. </a:t>
                      </a:r>
                    </a:p>
                    <a:p>
                      <a:r>
                        <a:rPr lang="en-GB" sz="16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does not seem to be available for Brentwood. </a:t>
                      </a:r>
                    </a:p>
                    <a:p>
                      <a:r>
                        <a:rPr lang="en-GB" sz="16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www.5kyourway.org</a:t>
                      </a:r>
                      <a:endParaRPr lang="en-GB" sz="16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6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Walks organised by Kinder Essex Brentwood – See Amy’s FB Page </a:t>
                      </a:r>
                      <a:r>
                        <a:rPr lang="en-GB" sz="1600" b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kinderessexbrentwood</a:t>
                      </a:r>
                      <a:endParaRPr lang="en-GB" sz="16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6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 walks Julie Anne Grange –see her FB Page</a:t>
                      </a:r>
                    </a:p>
                    <a:p>
                      <a:endParaRPr lang="en-GB" sz="16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Men’s FREE walks from the Thatcher’s Pub in Warley at 8am Sundays – contact Pub to confirm</a:t>
                      </a:r>
                    </a:p>
                    <a:p>
                      <a:endParaRPr lang="en-GB" sz="16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Brentwood Running Club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https://www.brentwoodrunningclub.co.uk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Brentwood Beagles Athletics Club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https://www.beagles.org.uk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Thorndon Walking &amp; Running Club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Donna on 07876 336948 or </a:t>
                      </a:r>
                      <a:r>
                        <a:rPr lang="en-GB" sz="2000" b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07914641199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 Sport Essex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Suitable for age 8+- offering running, swimming, cycling, triathlon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https://trisportessex.org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January 2026</a:t>
                      </a:r>
                      <a:r>
                        <a:rPr lang="en-GB" sz="2000" dirty="0"/>
                        <a:t>y Striders Running Club - Family Friendly Running Club 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3521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8E60ADE-C771-3AEA-5CAC-09CB26570B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5204" y="5790747"/>
            <a:ext cx="239776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A2DC57E5-3FF3-36AD-0E6F-11419B19BB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89884" y="8215910"/>
            <a:ext cx="1051111" cy="1051111"/>
          </a:xfrm>
          <a:prstGeom prst="rect">
            <a:avLst/>
          </a:prstGeom>
        </p:spPr>
      </p:pic>
      <p:pic>
        <p:nvPicPr>
          <p:cNvPr id="7" name="Picture 6" descr="A group of people wearing medals&#10;&#10;Description automatically generated with low confidence">
            <a:extLst>
              <a:ext uri="{FF2B5EF4-FFF2-40B4-BE49-F238E27FC236}">
                <a16:creationId xmlns:a16="http://schemas.microsoft.com/office/drawing/2014/main" id="{FD5896B3-1242-8ED0-ED90-F60963BAEE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481" y="9939704"/>
            <a:ext cx="4460886" cy="2286204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91256A38-5DCF-A5BC-C24B-2A33504D2D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62208" y="9267021"/>
            <a:ext cx="2468578" cy="114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56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F59092-2C51-981F-06D8-7577B9580487}"/>
              </a:ext>
            </a:extLst>
          </p:cNvPr>
          <p:cNvSpPr txBox="1"/>
          <p:nvPr/>
        </p:nvSpPr>
        <p:spPr>
          <a:xfrm>
            <a:off x="387853" y="158256"/>
            <a:ext cx="968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Suggested FREE or Low Cost Activities - Brentwood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73C8421-32C2-C005-6230-D90B2697A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670954"/>
              </p:ext>
            </p:extLst>
          </p:nvPr>
        </p:nvGraphicFramePr>
        <p:xfrm>
          <a:off x="743231" y="619921"/>
          <a:ext cx="14167723" cy="10215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112">
                  <a:extLst>
                    <a:ext uri="{9D8B030D-6E8A-4147-A177-3AD203B41FA5}">
                      <a16:colId xmlns:a16="http://schemas.microsoft.com/office/drawing/2014/main" val="3041883425"/>
                    </a:ext>
                  </a:extLst>
                </a:gridCol>
                <a:gridCol w="8085611">
                  <a:extLst>
                    <a:ext uri="{9D8B030D-6E8A-4147-A177-3AD203B41FA5}">
                      <a16:colId xmlns:a16="http://schemas.microsoft.com/office/drawing/2014/main" val="3436080704"/>
                    </a:ext>
                  </a:extLst>
                </a:gridCol>
              </a:tblGrid>
              <a:tr h="10215719">
                <a:tc>
                  <a:txBody>
                    <a:bodyPr/>
                    <a:lstStyle/>
                    <a:p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 community activities in Brentwood</a:t>
                      </a: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 </a:t>
                      </a:r>
                      <a:r>
                        <a:rPr lang="en-GB" sz="2000" b="1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Jauntly</a:t>
                      </a: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App –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Download the FREE app for lots of walks, local to where you are free of charge.</a:t>
                      </a: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Exploring the wonderful country parks 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 Thorndon Country Parks (Gruffalo Trail – Thorndon North), South Weald, Warley Place and other Essex Parks. </a:t>
                      </a: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Buy the Essex Explorer Pass for use in all Essex County Council parks for 1 year. 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£85 standard pass, Over 66’s and concessions £63</a:t>
                      </a: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Park Run - 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Weald Park on Saturdays and Hutton Recreation Ground Junior Park Run on Sundays in Hutton.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https://parkrun.org.uk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1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January 2026</a:t>
                      </a: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Little Fishes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Daily Bread Café, Hutton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babies and Pre-School aged children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 Time Thursdays 9.30-11am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need to book – all children and their carers welcome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Contact: 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office@huttonparish.com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 Let the Dads Out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Hutton &amp; Shenfield Union Church, Roundwood Avenue, CM13 2NA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2000" b="0" u="none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Saturday of the month for 0-5 year olds 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their dads, grandads, male carers.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 10-13.00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need to book. Just turn up and play. 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Donation box only. </a:t>
                      </a: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Dad’s Café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Hutton and Shenfield Union Church,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Roundwood Avenue, CM13 2NA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Every Saturday of 2023 at 9-12am for Dads and babies under 2 years old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need to book. Just turn up. </a:t>
                      </a: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 Balloon Foundation 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donation only events including those at Hutton &amp; Shenfield Union Church and Brentwood Baptist Church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https://www.rbf.org.uk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dirty="0"/>
                        <a:t>r events | parkrun U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3521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8E60ADE-C771-3AEA-5CAC-09CB26570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009" y="158256"/>
            <a:ext cx="239776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84041E2-6704-BF41-0CFD-7B5EE9C7F0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810" y="6697197"/>
            <a:ext cx="1813841" cy="226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10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F59092-2C51-981F-06D8-7577B9580487}"/>
              </a:ext>
            </a:extLst>
          </p:cNvPr>
          <p:cNvSpPr txBox="1"/>
          <p:nvPr/>
        </p:nvSpPr>
        <p:spPr>
          <a:xfrm>
            <a:off x="387853" y="158256"/>
            <a:ext cx="968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Suggested FREE or Low Cost Activities - Brentwood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73C8421-32C2-C005-6230-D90B2697A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101401"/>
              </p:ext>
            </p:extLst>
          </p:nvPr>
        </p:nvGraphicFramePr>
        <p:xfrm>
          <a:off x="536029" y="745534"/>
          <a:ext cx="14714858" cy="11288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2663">
                  <a:extLst>
                    <a:ext uri="{9D8B030D-6E8A-4147-A177-3AD203B41FA5}">
                      <a16:colId xmlns:a16="http://schemas.microsoft.com/office/drawing/2014/main" val="3041883425"/>
                    </a:ext>
                  </a:extLst>
                </a:gridCol>
                <a:gridCol w="7292195">
                  <a:extLst>
                    <a:ext uri="{9D8B030D-6E8A-4147-A177-3AD203B41FA5}">
                      <a16:colId xmlns:a16="http://schemas.microsoft.com/office/drawing/2014/main" val="3436080704"/>
                    </a:ext>
                  </a:extLst>
                </a:gridCol>
              </a:tblGrid>
              <a:tr h="11288210">
                <a:tc>
                  <a:txBody>
                    <a:bodyPr/>
                    <a:lstStyle/>
                    <a:p>
                      <a:endParaRPr lang="en-GB" sz="1600" b="0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POPULAR WITH OLDER ADULTS </a:t>
                      </a:r>
                    </a:p>
                    <a:p>
                      <a:r>
                        <a:rPr lang="en-GB" sz="28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 50s Activity Clubs:</a:t>
                      </a:r>
                    </a:p>
                    <a:p>
                      <a:endParaRPr lang="en-GB" sz="2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b="1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Strollercise</a:t>
                      </a: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Brentwood </a:t>
                      </a: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50’s &amp; 60’s music</a:t>
                      </a: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https://www.strollercise.co.uk/strollercisebrentwood</a:t>
                      </a: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classes £5. </a:t>
                      </a: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Every day Monday – Friday </a:t>
                      </a: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various Brentwood locations</a:t>
                      </a:r>
                    </a:p>
                    <a:p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Bennetts Community Tea Dance </a:t>
                      </a: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Nightingale Centre, Warley, Brentwood</a:t>
                      </a: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Monthly on 3</a:t>
                      </a:r>
                      <a:r>
                        <a:rPr lang="en-GB" sz="2400" b="0" u="none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Wednesday between 2-4pm</a:t>
                      </a: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£5pp including cuppa and cake</a:t>
                      </a: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 and Dementia friendly</a:t>
                      </a: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Email: info@bennettsfunerals.co.uk</a:t>
                      </a:r>
                    </a:p>
                    <a:p>
                      <a:endParaRPr lang="en-GB" sz="2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b="1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Kazen</a:t>
                      </a: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Kai Centre, Bannister Drive, Hutton</a:t>
                      </a: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https://www.kazenkai.com</a:t>
                      </a: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Impact Fitness for the Elderly</a:t>
                      </a: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Tuesdays &amp; Thursdays 13.15-14.00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£6 per class run by Emma</a:t>
                      </a:r>
                      <a:r>
                        <a:rPr lang="en-GB" sz="2400" dirty="0"/>
                        <a:t>2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January 2026</a:t>
                      </a: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 SHORT MAT BOWLS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 Plenty of local clubs offering short mat bowls  including Hutton Community Centre 50+ Club, £10 per annum membership plus £3 per session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hlinkClick r:id="rId4"/>
                        </a:rPr>
                        <a:t>https://huttoncommunitycentre.com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£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ZUMBA GOLD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Lower impact version of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this popular dance workout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hlinkClick r:id="rId5"/>
                        </a:rPr>
                        <a:t>https://www.zumba.com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Running at Hutton Community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Centre on Tuesdays at 12.35pm.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Cost £5 per class.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No booking needed.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£5£5 per annum membership and 32 per sess Short Mat Bowls Club, Billericay (hugofox.co</a:t>
                      </a: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U3A (UNIVERSITY OF THE THIRD AGE</a:t>
                      </a: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3 different Brentwood Groups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Activities for retired people led by members so activities are lower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Cost. Small yearly membership fee applies and costs for individual events as appropriate.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https://www.huttonu3a.org.uk</a:t>
                      </a: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https://alexanderhost.org.uk</a:t>
                      </a: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https://u3asites.org.uk/shenfield</a:t>
                      </a: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3521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8E60ADE-C771-3AEA-5CAC-09CB26570B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8474" y="637944"/>
            <a:ext cx="239776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B4330BD0-DD14-4FD4-9755-CCB68C137C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94997" y="3446975"/>
            <a:ext cx="1812578" cy="2265723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BB1E459-1AC0-FDA6-CFBE-9A68D0B2EE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38597" y="4187954"/>
            <a:ext cx="2100344" cy="233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37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F59092-2C51-981F-06D8-7577B9580487}"/>
              </a:ext>
            </a:extLst>
          </p:cNvPr>
          <p:cNvSpPr txBox="1"/>
          <p:nvPr/>
        </p:nvSpPr>
        <p:spPr>
          <a:xfrm>
            <a:off x="387853" y="158256"/>
            <a:ext cx="968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Suggested FREE or Low Cost Activities - Brentwood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73C8421-32C2-C005-6230-D90B2697A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063102"/>
              </p:ext>
            </p:extLst>
          </p:nvPr>
        </p:nvGraphicFramePr>
        <p:xfrm>
          <a:off x="1160231" y="1072656"/>
          <a:ext cx="13935537" cy="9671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">
                  <a:extLst>
                    <a:ext uri="{9D8B030D-6E8A-4147-A177-3AD203B41FA5}">
                      <a16:colId xmlns:a16="http://schemas.microsoft.com/office/drawing/2014/main" val="3041883425"/>
                    </a:ext>
                  </a:extLst>
                </a:gridCol>
                <a:gridCol w="13585017">
                  <a:extLst>
                    <a:ext uri="{9D8B030D-6E8A-4147-A177-3AD203B41FA5}">
                      <a16:colId xmlns:a16="http://schemas.microsoft.com/office/drawing/2014/main" val="3436080704"/>
                    </a:ext>
                  </a:extLst>
                </a:gridCol>
              </a:tblGrid>
              <a:tr h="9671707">
                <a:tc>
                  <a:txBody>
                    <a:bodyPr/>
                    <a:lstStyle/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£</a:t>
                      </a: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POPULAR CLASSES (FEES APPLY)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Clubbercise</a:t>
                      </a: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Boxercise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Led by various people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cezara.bokwa@yahoo.co</a:t>
                      </a: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.</a:t>
                      </a: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uk</a:t>
                      </a: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@carolinefrydfitness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Find a Class - Move it or Lose 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Health Fitness &amp; Kinesiology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South Weald Parish Hall,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London Road, CM14 4NP  - Gill Bauer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 health &amp;fitness classes, Qigong, Yoga Nidra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&amp;others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hlinkClick r:id="rId3"/>
                        </a:rPr>
                        <a:t>gill.bauer@btinternet.com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Befit Fitness Brentwood and Billericay</a:t>
                      </a: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Fun, total body workout, seated exercises</a:t>
                      </a: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E-mail: </a:t>
                      </a: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LesleyBfit@mail.com</a:t>
                      </a: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Please contact me for other ideas of paid for clubs and classes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January 2026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3521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8E60ADE-C771-3AEA-5CAC-09CB26570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769" y="158256"/>
            <a:ext cx="239776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4869633-E29A-164F-7450-6BDD19FCBC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56975" y="7001033"/>
            <a:ext cx="3429000" cy="31270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7EFE56-00EF-31FC-1404-9D96160781AF}"/>
              </a:ext>
            </a:extLst>
          </p:cNvPr>
          <p:cNvSpPr txBox="1"/>
          <p:nvPr/>
        </p:nvSpPr>
        <p:spPr>
          <a:xfrm>
            <a:off x="7654470" y="1987056"/>
            <a:ext cx="690698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 &amp; B Yoga</a:t>
            </a:r>
          </a:p>
          <a:p>
            <a:r>
              <a:rPr lang="en-GB" sz="2200" dirty="0"/>
              <a:t>Various yoga classes including Pre &amp; Post Natal, kids &amp; teens</a:t>
            </a:r>
          </a:p>
          <a:p>
            <a:r>
              <a:rPr lang="en-GB" sz="2200" dirty="0"/>
              <a:t>Contact Connie Bedford: 07393 866507 or </a:t>
            </a:r>
            <a:r>
              <a:rPr lang="en-GB" sz="2200" dirty="0" err="1"/>
              <a:t>email:connie@candbyyoga.com</a:t>
            </a:r>
            <a:endParaRPr lang="en-GB" sz="2200" dirty="0"/>
          </a:p>
          <a:p>
            <a:endParaRPr lang="en-GB" sz="2400" dirty="0"/>
          </a:p>
          <a:p>
            <a:r>
              <a:rPr lang="en-GB" sz="2400" b="1" dirty="0"/>
              <a:t>SWFIT Pilates</a:t>
            </a:r>
          </a:p>
          <a:p>
            <a:r>
              <a:rPr lang="en-GB" sz="2200" dirty="0"/>
              <a:t>Various </a:t>
            </a:r>
            <a:r>
              <a:rPr lang="en-GB" sz="2200" dirty="0" err="1"/>
              <a:t>pilates</a:t>
            </a:r>
            <a:r>
              <a:rPr lang="en-GB" sz="2200" dirty="0"/>
              <a:t> classes around the area including for Musculo Skeletal conditions</a:t>
            </a:r>
          </a:p>
          <a:p>
            <a:r>
              <a:rPr lang="en-GB" sz="2200" dirty="0"/>
              <a:t>Email contact:swfit4@yahoo.com</a:t>
            </a:r>
          </a:p>
          <a:p>
            <a:endParaRPr lang="en-GB" sz="2000" dirty="0"/>
          </a:p>
          <a:p>
            <a:endParaRPr lang="en-GB" sz="2200" dirty="0"/>
          </a:p>
          <a:p>
            <a:endParaRPr lang="en-GB" sz="2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412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F59092-2C51-981F-06D8-7577B9580487}"/>
              </a:ext>
            </a:extLst>
          </p:cNvPr>
          <p:cNvSpPr txBox="1"/>
          <p:nvPr/>
        </p:nvSpPr>
        <p:spPr>
          <a:xfrm>
            <a:off x="387853" y="158256"/>
            <a:ext cx="968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Suggested FREE or Low Cost Activities - Brentwood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73C8421-32C2-C005-6230-D90B2697A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111677"/>
              </p:ext>
            </p:extLst>
          </p:nvPr>
        </p:nvGraphicFramePr>
        <p:xfrm>
          <a:off x="506186" y="261905"/>
          <a:ext cx="14705970" cy="1073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0823">
                  <a:extLst>
                    <a:ext uri="{9D8B030D-6E8A-4147-A177-3AD203B41FA5}">
                      <a16:colId xmlns:a16="http://schemas.microsoft.com/office/drawing/2014/main" val="3041883425"/>
                    </a:ext>
                  </a:extLst>
                </a:gridCol>
                <a:gridCol w="8375147">
                  <a:extLst>
                    <a:ext uri="{9D8B030D-6E8A-4147-A177-3AD203B41FA5}">
                      <a16:colId xmlns:a16="http://schemas.microsoft.com/office/drawing/2014/main" val="3436080704"/>
                    </a:ext>
                  </a:extLst>
                </a:gridCol>
              </a:tblGrid>
              <a:tr h="9982106">
                <a:tc>
                  <a:txBody>
                    <a:bodyPr/>
                    <a:lstStyle/>
                    <a:p>
                      <a:endParaRPr lang="en-GB" sz="20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8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INCLUSIVE ACTIVITIES </a:t>
                      </a: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www.activeessex.org/find-your-active</a:t>
                      </a:r>
                      <a:r>
                        <a:rPr lang="en-GB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/-</a:t>
                      </a:r>
                      <a:endParaRPr lang="en-GB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FREE ONLINE CLASSES workout-channel</a:t>
                      </a:r>
                      <a:r>
                        <a:rPr lang="en-GB" sz="20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2000" dirty="0"/>
                        <a:t>ES Football Club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/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dirty="0">
                          <a:solidFill>
                            <a:schemeClr val="tx1"/>
                          </a:solidFill>
                        </a:rPr>
                        <a:t>SNAP - Special Needs And Parents.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For families with children with additional needs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aged 0-25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hlinkClick r:id="rId3"/>
                        </a:rPr>
                        <a:t>https://www.snapcharity.org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Therapy, Exercise, Active M.S. Essex (T.E.A.M.S Essex)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lang="en-GB" sz="2000" b="0" u="sng" dirty="0">
                          <a:solidFill>
                            <a:schemeClr val="tx1"/>
                          </a:solidFill>
                        </a:rPr>
                        <a:t>t.e.a.ms@outlook.com 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or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</a:rPr>
                        <a:t>Jaci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 on 07366 395 847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Or Tina on 07939 941159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/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Thurrock and Brentwood MIND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https://thurrockandbrentwoodmind.org.uk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Autistic Football Club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https://autisticfc.com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RLFC EELS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https://linktr.ee/www.brentwoodrlfc.co.uk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Email: info@</a:t>
                      </a:r>
                      <a:r>
                        <a:rPr lang="en-GB" sz="2000" b="0" u="non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brentwoodrlfc</a:t>
                      </a:r>
                      <a:r>
                        <a:rPr lang="en-GB" sz="2000" b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.co.uk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2000" b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men,women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boys, girls &amp; wheelchair rugby)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Aqua Mobility Swimming  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(Monday – Friday)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Brentwood Leisure Trust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https://everyoneactive.com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BASIS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the Reading Rooms, High Street, Billericay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Keep Fit for visually impaired, coffee 2</a:t>
                      </a:r>
                      <a:r>
                        <a:rPr lang="en-GB" sz="2000" b="0" u="none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hour(low impact)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10-12midday on Tuesdays (£2.50 for the session)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https://www.basissouthessex.org.uk/activities/billericay/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SPORT FOR CONFIDENCE – Brentwood </a:t>
                      </a:r>
                      <a:r>
                        <a:rPr lang="en-GB" sz="20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Centre</a:t>
                      </a:r>
                      <a:r>
                        <a:rPr lang="en-GB" sz="2000" dirty="0" err="1"/>
                        <a:t>rt</a:t>
                      </a:r>
                      <a:r>
                        <a:rPr lang="en-GB" sz="2000" dirty="0"/>
                        <a:t> For Confidenhttps://www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Various inclusive activities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£3.50 per session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https://www.sportforconfidence.com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WheelPower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Online Exercise Classes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https://wheelpower.org.uk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Essex Activate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 holiday programme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food and activity.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clubs dedicated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those with extra needs.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https://www.activeessex.org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TRAILNET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Thorndon Park Inclusive Cycling. CM13 3RZ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children and adults. All types of bike hire too as well as SEND days &amp; 6 week bike courses for 17-25 year olds FREE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https://www.Trailnet.org.uk/inclusive-cycling.html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Telephone 07939 249980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 DANES Football Club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Inclusive sport sessions Saturday mornings 9am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 Youth and Young adults  suitable for multiple impairments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https://gtdanessyfc.co.uk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Essex Youth Service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Endeavour Youth Club (age 13 -25 years-children with special educational needs)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Tuesday eve 6.30-8.30pm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Claire Love on 07919 624935 or </a:t>
                      </a:r>
                      <a:r>
                        <a:rPr lang="en-GB" sz="2000" b="0" u="none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email:Claire.love@essex.gov.uk</a:t>
                      </a:r>
                      <a:endParaRPr lang="en-GB" sz="2000" b="0" u="non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u="non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3521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8E60ADE-C771-3AEA-5CAC-09CB26570BA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769" y="158256"/>
            <a:ext cx="239776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Text, website&#10;&#10;Description automatically generated">
            <a:extLst>
              <a:ext uri="{FF2B5EF4-FFF2-40B4-BE49-F238E27FC236}">
                <a16:creationId xmlns:a16="http://schemas.microsoft.com/office/drawing/2014/main" id="{17051CCC-ABA8-B5B5-3409-11300087A1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806" y="2634357"/>
            <a:ext cx="2120943" cy="30031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FF5EA6-A5AF-591E-6A88-067AED9CFBE1}"/>
              </a:ext>
            </a:extLst>
          </p:cNvPr>
          <p:cNvSpPr txBox="1"/>
          <p:nvPr/>
        </p:nvSpPr>
        <p:spPr>
          <a:xfrm>
            <a:off x="13321767" y="11005457"/>
            <a:ext cx="1324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Feb </a:t>
            </a:r>
            <a:r>
              <a:rPr lang="en-GB" sz="2000" dirty="0">
                <a:solidFill>
                  <a:schemeClr val="tx1"/>
                </a:solidFill>
              </a:rPr>
              <a:t>24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83648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F59092-2C51-981F-06D8-7577B9580487}"/>
              </a:ext>
            </a:extLst>
          </p:cNvPr>
          <p:cNvSpPr txBox="1"/>
          <p:nvPr/>
        </p:nvSpPr>
        <p:spPr>
          <a:xfrm>
            <a:off x="387853" y="158256"/>
            <a:ext cx="968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Suggested FREE or Low Cost Activities - Brentwood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73C8421-32C2-C005-6230-D90B2697A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279932"/>
              </p:ext>
            </p:extLst>
          </p:nvPr>
        </p:nvGraphicFramePr>
        <p:xfrm>
          <a:off x="1143000" y="1320800"/>
          <a:ext cx="14443528" cy="9149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9200">
                  <a:extLst>
                    <a:ext uri="{9D8B030D-6E8A-4147-A177-3AD203B41FA5}">
                      <a16:colId xmlns:a16="http://schemas.microsoft.com/office/drawing/2014/main" val="3041883425"/>
                    </a:ext>
                  </a:extLst>
                </a:gridCol>
                <a:gridCol w="8144328">
                  <a:extLst>
                    <a:ext uri="{9D8B030D-6E8A-4147-A177-3AD203B41FA5}">
                      <a16:colId xmlns:a16="http://schemas.microsoft.com/office/drawing/2014/main" val="3436080704"/>
                    </a:ext>
                  </a:extLst>
                </a:gridCol>
              </a:tblGrid>
              <a:tr h="9149081">
                <a:tc>
                  <a:txBody>
                    <a:bodyPr/>
                    <a:lstStyle/>
                    <a:p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Sports Centres and Community Centres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Brentwood Centre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Pilgrims Hatch, CM15 9NN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https://www.everyoneactive.com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Telephone 01277 215151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Huge variety of activities and classes available.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 membership card and costs apply for activities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Better Gym, </a:t>
                      </a:r>
                      <a:r>
                        <a:rPr lang="en-GB" sz="2000" b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Baytree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Centre, CM14 4BX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https://www.better.org.uk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Newly refurbished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Barbell Girls,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Oakleigh Farm, Rayleigh Road, Hutton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Weight training for women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https://m.facebook.com/barbellgirls.com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Telephone number: 07736 279568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E-mail: BarbellGirls@hotmail.com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£8 per session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Hutton Community Centre, Harrison Close, Hutton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https://www.huttoncommunitycentre.com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Telephone number: 01277 231600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Wide choice of classes – 35 in total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Knights Way Centre, Knights Way, Hutton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https://www.knightswaycentre.co.uk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Telephone number:01277 220510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(phones not manned a lot of the time) – best to e-mail: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info@knightswaycentre.co.uk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Wide range of activities in centre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Ingatestone &amp; </a:t>
                      </a:r>
                      <a:r>
                        <a:rPr lang="en-GB" sz="2000" b="1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Fryerning</a:t>
                      </a: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Community Association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High Street, Ingatestone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Lots of local activities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https://www.ifcc.org.uk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Ongar  Leisure Centre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https://placesleisure.org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Bishop’s Hall Community Centre, Pilgrims Hatch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https://www.brentwood.gov.uk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January 2026</a:t>
                      </a: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3521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8E60ADE-C771-3AEA-5CAC-09CB26570B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769" y="158256"/>
            <a:ext cx="239776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AE6D241C-F530-5306-48A1-AE5D1BA7B1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58" y="7708462"/>
            <a:ext cx="2724568" cy="216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72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F59092-2C51-981F-06D8-7577B9580487}"/>
              </a:ext>
            </a:extLst>
          </p:cNvPr>
          <p:cNvSpPr txBox="1"/>
          <p:nvPr/>
        </p:nvSpPr>
        <p:spPr>
          <a:xfrm>
            <a:off x="387853" y="158256"/>
            <a:ext cx="968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Suggested FREE or Low Cost Activities - Brentwood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73C8421-32C2-C005-6230-D90B2697A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431715"/>
              </p:ext>
            </p:extLst>
          </p:nvPr>
        </p:nvGraphicFramePr>
        <p:xfrm>
          <a:off x="340555" y="1072656"/>
          <a:ext cx="15503790" cy="10168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8390">
                  <a:extLst>
                    <a:ext uri="{9D8B030D-6E8A-4147-A177-3AD203B41FA5}">
                      <a16:colId xmlns:a16="http://schemas.microsoft.com/office/drawing/2014/main" val="3041883425"/>
                    </a:ext>
                  </a:extLst>
                </a:gridCol>
                <a:gridCol w="8695400">
                  <a:extLst>
                    <a:ext uri="{9D8B030D-6E8A-4147-A177-3AD203B41FA5}">
                      <a16:colId xmlns:a16="http://schemas.microsoft.com/office/drawing/2014/main" val="3436080704"/>
                    </a:ext>
                  </a:extLst>
                </a:gridCol>
              </a:tblGrid>
              <a:tr h="10168158">
                <a:tc>
                  <a:txBody>
                    <a:bodyPr/>
                    <a:lstStyle/>
                    <a:p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Carol Wakeman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Place Navigator for Brentwood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Working as part of Active Essex and Achieve Thrive Flourish/Achievement Through Football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</a:t>
                      </a:r>
                      <a:r>
                        <a:rPr lang="en-GB" sz="2400" b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findyouractive</a:t>
                      </a: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campaign.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I CAN HELP?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Promote activities through our Facebook and Instagram pages ‘</a:t>
                      </a:r>
                      <a:r>
                        <a:rPr lang="en-GB" sz="2400" b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findyouractivebrentwood</a:t>
                      </a: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and within the community</a:t>
                      </a:r>
                    </a:p>
                    <a:p>
                      <a:pPr marL="285750" marR="0" lvl="0" indent="-28575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Signpost individuals to an activity </a:t>
                      </a:r>
                    </a:p>
                    <a:p>
                      <a:pPr marL="285750" marR="0" lvl="0" indent="-28575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 along to and promote your activities </a:t>
                      </a:r>
                    </a:p>
                    <a:p>
                      <a:pPr marL="285750" marR="0" lvl="0" indent="-28575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pop ups for organisations and the public </a:t>
                      </a:r>
                    </a:p>
                    <a:p>
                      <a:pPr marL="285750" marR="0" lvl="0" indent="-28575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January 2026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you would like any help to find local activities as this is not a comprehensive list: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PLEASE JOIN: 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https://www.facebook.com/FindYourActiveBrentwood</a:t>
                      </a: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Please message me via my Facebook page or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email: cwakeman@atfcommunity.com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phone me on 07521 026907 (I work part time so I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 get back to you as soon as is possible)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Search and add activities for free here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https://www.activeessex.org/activity-finder/</a:t>
                      </a:r>
                      <a:endParaRPr lang="en-GB" sz="2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u="sng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3521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8E60ADE-C771-3AEA-5CAC-09CB26570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769" y="158256"/>
            <a:ext cx="239776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tree, outdoor, person, standing&#10;&#10;Description automatically generated">
            <a:extLst>
              <a:ext uri="{FF2B5EF4-FFF2-40B4-BE49-F238E27FC236}">
                <a16:creationId xmlns:a16="http://schemas.microsoft.com/office/drawing/2014/main" id="{56406BE3-20C9-961A-4AF1-98C9360F33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9" r="16760"/>
          <a:stretch/>
        </p:blipFill>
        <p:spPr>
          <a:xfrm>
            <a:off x="669471" y="1284945"/>
            <a:ext cx="2639202" cy="2942429"/>
          </a:xfrm>
          <a:prstGeom prst="rect">
            <a:avLst/>
          </a:prstGeom>
        </p:spPr>
      </p:pic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9F1B7EFC-D218-A2B0-94E9-7C09C83A29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295" y="7916380"/>
            <a:ext cx="3359697" cy="26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38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2378</TotalTime>
  <Words>1930</Words>
  <Application>Microsoft Office PowerPoint</Application>
  <PresentationFormat>Custom</PresentationFormat>
  <Paragraphs>374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UD Digi Kyokasho NK-B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Bliss</dc:creator>
  <cp:lastModifiedBy>Carol Wakeman</cp:lastModifiedBy>
  <cp:revision>105</cp:revision>
  <cp:lastPrinted>2022-07-05T13:30:52Z</cp:lastPrinted>
  <dcterms:created xsi:type="dcterms:W3CDTF">2022-06-24T14:34:18Z</dcterms:created>
  <dcterms:modified xsi:type="dcterms:W3CDTF">2026-03-27T11:23:18Z</dcterms:modified>
</cp:coreProperties>
</file>